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460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46A-F891-4F15-0685-5286A8E9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2D5E0-368B-5653-3B31-D56BC209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6F590-0580-2F7C-89DE-EE3A060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A757-1CBE-7AA2-CC51-63B6C357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216B-3C43-CA7B-B9C7-4385F8C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753-372B-15D8-3250-6FF172F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2F45A-7F91-D6AD-05F7-AA7504887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CEB0-665C-086E-84F5-41F6E241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7CCEC-E909-C3A7-BB9B-50382FD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0E9F-82D0-20B0-E310-B26C3678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37D39-32C4-02E4-4481-FC60057F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F1B3-0C61-C0D6-D1FD-FEB2F98F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F350-6407-6F6A-ADF2-55939A5E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40BD6-1E76-CB56-2700-7E10523A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B5192-9AA2-AD3F-9440-9F31623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46F2-0947-DA0B-C1FB-D052A00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499-21B6-0456-AF1D-C83FD1DD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0E89-7BFD-90E3-0A98-000FFF9C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66AC-7BB9-F899-CCE5-ECA33271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B10A1-1F87-41F3-C665-A575A8F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FD1B-EE08-EB7B-D68B-398C7F84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1369-A736-C5AE-FA30-C2EACE95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F7F4-E98C-A9B4-F2F3-02D0DFE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B1C9-A79B-59DE-BAC1-29CC3E8D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E8F09-9B2D-7EA4-1F5C-1F9879A3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2628-C1B3-874D-27F3-85BB993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97E2-E30D-775E-C588-9415F5CC9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988FA-6BA1-9DDB-EFC7-A9962DFB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4AD3-AD31-305B-7989-89EB9C6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402C-F856-17B8-971B-766B622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7A03-6D66-034C-FBF3-BAC1EEB9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F0EA-4FBC-0EAB-CAEC-86722C26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814F-74B4-9943-D92A-BB433E1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3CC70-BE16-144C-C5B7-CDBDAE2A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B238-F07C-DF40-6208-5D642D4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A0D96-F999-0E06-52B9-DCDF4AF99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CF3C9-98EA-C1E5-DB68-076F701A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E0D82-C660-FA89-22F8-E487376A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864DD-DBDF-6B18-2F4D-2F11C255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224B-DAFE-A3A7-2756-00B6442B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8C89-89EC-BD5C-6E2A-2245EE2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FB12-CC2A-B5EA-9383-DB8C026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3E752-B02D-A7C8-9363-29FCEBD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4BDD2-556A-B402-7A0F-ADDA95D5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27DC-CF3C-C165-E1EC-00019CD5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42E9-367E-A029-FE4E-C5784DC0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43E-6D3E-CEDA-6677-8CE0F6CF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FE50-0150-31CD-A660-E3B33DC0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AFDF-AC96-11A4-6717-0A5E11CA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DBFD7-BC05-26EF-5FB0-D1A1D6CA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3D79-061E-7A3D-1593-9238F6A3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E8AD-358F-F51C-D869-EAF8C3C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987-DBA1-E896-24AD-9FA1C3C0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AE6E5-9F3F-F19A-2CBB-98EF7AB70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66783-D284-A24B-F533-6D957B1D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ABFB1-0A25-F091-D763-D12418D9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EE7F-A0A6-2450-191B-5E0969B7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DCE28-7512-CB88-EEF1-B76AB86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2E80B-0E50-22BF-11CC-3BB91BA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7CB9C-42DA-2351-4172-ED4A0F1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90156-CA0C-BCF0-EC3C-41ED8B497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CB8D1-BAB6-C145-8212-D612841E7EA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5AEE2-E2EF-FE12-0E41-85F5B8420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F43E-100A-A68E-6156-77B9D90A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4E623-3661-2542-9871-F974AF89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F9B8-B5EF-4604-D53F-185AD88CD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Sarvalanche</a:t>
            </a:r>
            <a:r>
              <a:rPr lang="en-US" dirty="0"/>
              <a:t> -S1 Avalanche Detection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821E1-3906-3B32-9A51-5A44A4D2A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Zachary Hoppinen</a:t>
            </a:r>
          </a:p>
        </p:txBody>
      </p:sp>
    </p:spTree>
    <p:extLst>
      <p:ext uri="{BB962C8B-B14F-4D97-AF65-F5344CB8AC3E}">
        <p14:creationId xmlns:p14="http://schemas.microsoft.com/office/powerpoint/2010/main" val="351390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C1C04-0600-ED49-D6DD-4D458F0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This is then combined (geometric mean this time) with non-SAR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098D-D413-64EB-9714-91A520C6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06700"/>
            <a:ext cx="3675888" cy="287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F2F1-6743-44DD-4B88-084D007C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06701"/>
            <a:ext cx="3675888" cy="2870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F5542-9397-B379-B915-5939FA83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52732"/>
            <a:ext cx="3675888" cy="286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4334-2644-162D-5FB3-6B156E3D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50833"/>
            <a:ext cx="3675888" cy="28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9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1C63-131B-B29A-10A1-49B20B6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We just multiple pooled non-SAR probabilities * SAR probability.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322D2-3A54-6DAA-B01E-8F6A1D7F761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this case it actually increased probability since many of these are: 1. in runout zones, 2. low angle, 3. no </a:t>
            </a:r>
            <a:r>
              <a:rPr lang="en-US" dirty="0" err="1"/>
              <a:t>fcf</a:t>
            </a:r>
            <a:r>
              <a:rPr lang="en-US" dirty="0"/>
              <a:t>, 4. lots of recent SWE.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for regions and times (not this example) with low recent SWE accumulation, not in runouts, in trees, or at steep angles this will lower probs.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CA3D-CE79-2E46-185E-77E73245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14289"/>
            <a:ext cx="4460577" cy="348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A2B7B-3324-C0D0-0F19-E629911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2742513"/>
            <a:ext cx="4797242" cy="37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53C3-65B7-4DD5-36B7-EDF28595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step: Use dense conditional random fields to give weight to pixels near other debris pixels and remove sharp changes in debris/background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E0F98F1B-F13C-4F00-6007-AFE2319FC97B}"/>
              </a:ext>
            </a:extLst>
          </p:cNvPr>
          <p:cNvSpPr/>
          <p:nvPr/>
        </p:nvSpPr>
        <p:spPr>
          <a:xfrm rot="5400000">
            <a:off x="5379171" y="3418012"/>
            <a:ext cx="892628" cy="13933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1934-2220-A99B-3FD0-CB57DC84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1" y="2317970"/>
            <a:ext cx="4797242" cy="375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59641-983E-54B9-8601-604589A3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28" y="2123051"/>
            <a:ext cx="5295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3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C6DD-F4E9-768B-1ED2-236800DF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977B-35D3-DCE5-BCF3-EA2F055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49415"/>
            <a:ext cx="3758184" cy="294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8988F-4AD7-B98A-835C-97F28DE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72903"/>
            <a:ext cx="3758184" cy="289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5506-3EE6-7115-4285-C1E950D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972903"/>
            <a:ext cx="3758184" cy="28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25555-BEB2-0C12-A3F7-60C86749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4049-EF44-8F7B-57A0-4FC64EAC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Re-run again on Jan 31</a:t>
            </a:r>
            <a:r>
              <a:rPr lang="en-US" sz="3100" baseline="30000"/>
              <a:t>st</a:t>
            </a:r>
            <a:r>
              <a:rPr lang="en-US" sz="3100"/>
              <a:t>, 2020 for an example of minimal avalanches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C1B8B-EB85-6E7F-BBA6-03A78BEA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2" y="2954112"/>
            <a:ext cx="3758184" cy="293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284A2-DE55-DAA7-9D7E-86C69DE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54112"/>
            <a:ext cx="3758184" cy="2931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AFCAF-9119-36DB-5E43-C7244CAD9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4" y="3028792"/>
            <a:ext cx="3758184" cy="29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CAB-E67D-34A2-79B4-6BD666E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7937-0986-3948-9BFF-241C8F79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ISSW presentation </a:t>
            </a:r>
            <a:r>
              <a:rPr lang="en-US" dirty="0"/>
              <a:t>– run over last 5 years over each of the western US avalanche regions to generate database for other researchers. What level of temporal specificity? Yearly? Monthly? Daily?</a:t>
            </a:r>
          </a:p>
          <a:p>
            <a:r>
              <a:rPr lang="en-US" b="1" dirty="0"/>
              <a:t>Processing improvements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Multi-temporal. When does an avalanche first appear in a SAR scene = set as detection date.</a:t>
            </a:r>
          </a:p>
          <a:p>
            <a:pPr lvl="1"/>
            <a:r>
              <a:rPr lang="en-US" dirty="0"/>
              <a:t>Use backscatter distributional changes in addition to backscatter change</a:t>
            </a:r>
          </a:p>
          <a:p>
            <a:pPr lvl="1"/>
            <a:r>
              <a:rPr lang="en-US" dirty="0"/>
              <a:t>Use empirical detections to train ML model (</a:t>
            </a:r>
            <a:r>
              <a:rPr lang="en-US" dirty="0" err="1"/>
              <a:t>unet</a:t>
            </a:r>
            <a:r>
              <a:rPr lang="en-US" dirty="0"/>
              <a:t>) and capture more detections</a:t>
            </a:r>
          </a:p>
          <a:p>
            <a:pPr lvl="1"/>
            <a:r>
              <a:rPr lang="en-US" dirty="0"/>
              <a:t>Incorporate other/more sentinel-1 coherence and NISAR based pixel based probability pipelines.</a:t>
            </a:r>
          </a:p>
        </p:txBody>
      </p:sp>
    </p:spTree>
    <p:extLst>
      <p:ext uri="{BB962C8B-B14F-4D97-AF65-F5344CB8AC3E}">
        <p14:creationId xmlns:p14="http://schemas.microsoft.com/office/powerpoint/2010/main" val="12243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B370-23FD-9C93-5008-6940EC38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sarvalanche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8FD7-822A-7094-4F1C-4EC2416D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package that handles data finding, reprojection, differencing, and detection for avalanche debris</a:t>
            </a:r>
          </a:p>
          <a:p>
            <a:r>
              <a:rPr lang="en-US" dirty="0"/>
              <a:t>How does it work? Combines static probabilities of avalanches debris (slope, </a:t>
            </a:r>
            <a:r>
              <a:rPr lang="en-US" dirty="0" err="1"/>
              <a:t>fcf</a:t>
            </a:r>
            <a:r>
              <a:rPr lang="en-US" dirty="0"/>
              <a:t>, runout probability) with SAR features (local resolution weighted backscatter change currently)</a:t>
            </a:r>
          </a:p>
          <a:p>
            <a:r>
              <a:rPr lang="en-US" dirty="0"/>
              <a:t>IO – we get S1 (opera </a:t>
            </a:r>
            <a:r>
              <a:rPr lang="en-US" dirty="0" err="1"/>
              <a:t>rtcs</a:t>
            </a:r>
            <a:r>
              <a:rPr lang="en-US" dirty="0"/>
              <a:t>, local resolution), forest cover, slope angles, UCLA </a:t>
            </a:r>
            <a:r>
              <a:rPr lang="en-US" dirty="0" err="1"/>
              <a:t>snowmodel</a:t>
            </a:r>
            <a:r>
              <a:rPr lang="en-US" dirty="0"/>
              <a:t> SWE, and run the </a:t>
            </a:r>
            <a:r>
              <a:rPr lang="en-US" dirty="0" err="1"/>
              <a:t>FlowPy</a:t>
            </a:r>
            <a:r>
              <a:rPr lang="en-US" dirty="0"/>
              <a:t> debris flow model over a dem to generate runout cell counts.</a:t>
            </a:r>
          </a:p>
          <a:p>
            <a:r>
              <a:rPr lang="en-US" dirty="0"/>
              <a:t>Runtime – over most of Sawtooth Mountains full run (including </a:t>
            </a:r>
            <a:r>
              <a:rPr lang="en-US" dirty="0" err="1"/>
              <a:t>flowpy</a:t>
            </a:r>
            <a:r>
              <a:rPr lang="en-US" dirty="0"/>
              <a:t> modeling (95% of time) takes about 30 minutes. Non-</a:t>
            </a:r>
            <a:r>
              <a:rPr lang="en-US" dirty="0" err="1"/>
              <a:t>flowpy</a:t>
            </a:r>
            <a:r>
              <a:rPr lang="en-US" dirty="0"/>
              <a:t> time = 5-10 minutes, </a:t>
            </a:r>
            <a:r>
              <a:rPr lang="en-US"/>
              <a:t>data-loaded already = 1 minute.</a:t>
            </a:r>
          </a:p>
        </p:txBody>
      </p:sp>
    </p:spTree>
    <p:extLst>
      <p:ext uri="{BB962C8B-B14F-4D97-AF65-F5344CB8AC3E}">
        <p14:creationId xmlns:p14="http://schemas.microsoft.com/office/powerpoint/2010/main" val="335485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A03C-9000-D374-4845-E90B269B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EA56-F65E-3AE8-3D35-6A8C7DB1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31</a:t>
            </a:r>
            <a:r>
              <a:rPr lang="en-US" baseline="30000" dirty="0"/>
              <a:t>st</a:t>
            </a:r>
            <a:r>
              <a:rPr lang="en-US" dirty="0"/>
              <a:t> – Major earthquake triggered avalanche cycle in the </a:t>
            </a:r>
            <a:r>
              <a:rPr lang="en-US" dirty="0" err="1"/>
              <a:t>sawtooths</a:t>
            </a:r>
            <a:endParaRPr lang="en-US" dirty="0"/>
          </a:p>
        </p:txBody>
      </p:sp>
      <p:pic>
        <p:nvPicPr>
          <p:cNvPr id="5" name="Picture 4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8E5CC8C8-B960-E024-113C-531D6ED1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7863"/>
            <a:ext cx="4178300" cy="2806700"/>
          </a:xfrm>
          <a:prstGeom prst="rect">
            <a:avLst/>
          </a:prstGeom>
        </p:spPr>
      </p:pic>
      <p:pic>
        <p:nvPicPr>
          <p:cNvPr id="9" name="Picture 8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42F3880-7FD0-99F5-0318-1BD9397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3217862"/>
            <a:ext cx="4476750" cy="2795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E61E6-F284-0E4C-8485-C97DFFAB14B7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365760" cy="209944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9D124-EEA6-6B5C-600A-C7660276B61F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762001" cy="22413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D2275A-6265-A569-018A-5451ACF0D7DA}"/>
              </a:ext>
            </a:extLst>
          </p:cNvPr>
          <p:cNvCxnSpPr>
            <a:cxnSpLocks/>
          </p:cNvCxnSpPr>
          <p:nvPr/>
        </p:nvCxnSpPr>
        <p:spPr>
          <a:xfrm>
            <a:off x="7924799" y="2819400"/>
            <a:ext cx="914401" cy="2393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0AC47-B2A0-137A-7AC4-C38B713745DA}"/>
              </a:ext>
            </a:extLst>
          </p:cNvPr>
          <p:cNvCxnSpPr>
            <a:cxnSpLocks/>
          </p:cNvCxnSpPr>
          <p:nvPr/>
        </p:nvCxnSpPr>
        <p:spPr>
          <a:xfrm flipH="1">
            <a:off x="7409793" y="2819400"/>
            <a:ext cx="515006" cy="12796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4987C-B92C-CA31-5894-DCF6A9E3FBD0}"/>
              </a:ext>
            </a:extLst>
          </p:cNvPr>
          <p:cNvCxnSpPr>
            <a:cxnSpLocks/>
          </p:cNvCxnSpPr>
          <p:nvPr/>
        </p:nvCxnSpPr>
        <p:spPr>
          <a:xfrm flipH="1">
            <a:off x="7044033" y="2819400"/>
            <a:ext cx="880766" cy="1043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9862C-1C99-7CC7-3A33-31F2E2CF239D}"/>
              </a:ext>
            </a:extLst>
          </p:cNvPr>
          <p:cNvSpPr txBox="1"/>
          <p:nvPr/>
        </p:nvSpPr>
        <p:spPr>
          <a:xfrm>
            <a:off x="1366297" y="2781063"/>
            <a:ext cx="310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March 30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36AD4-1581-F080-B017-B593E1F5DE76}"/>
              </a:ext>
            </a:extLst>
          </p:cNvPr>
          <p:cNvSpPr txBox="1"/>
          <p:nvPr/>
        </p:nvSpPr>
        <p:spPr>
          <a:xfrm>
            <a:off x="6360048" y="2450068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Avalanches – April 5</a:t>
            </a:r>
            <a:r>
              <a:rPr lang="en-US" baseline="30000" dirty="0"/>
              <a:t>th</a:t>
            </a:r>
            <a:r>
              <a:rPr lang="en-US" dirty="0"/>
              <a:t> – Track 71</a:t>
            </a:r>
          </a:p>
        </p:txBody>
      </p:sp>
    </p:spTree>
    <p:extLst>
      <p:ext uri="{BB962C8B-B14F-4D97-AF65-F5344CB8AC3E}">
        <p14:creationId xmlns:p14="http://schemas.microsoft.com/office/powerpoint/2010/main" val="326509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B4981-E92F-5C82-3AB2-4045815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We start with dB of backscatter change over specific date (2020-03-31) from each track from all possible pairs (within a few months)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8E92C-2F76-D69F-42BC-7B8EC25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6980"/>
            <a:ext cx="3675888" cy="283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A701C-B949-282E-3423-07DECEBD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26981"/>
            <a:ext cx="3675888" cy="28304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E539-389A-E667-2FD3-15423EB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471111"/>
            <a:ext cx="3675888" cy="283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ECBC-C531-2284-E04A-11CEC73B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471113"/>
            <a:ext cx="3675888" cy="2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20DF-2CB2-DAC4-DE3C-DC044D9D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200"/>
              <a:t>These are weighted by temporal distance between each pair to generate a track based mean change that weights closer pairs more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EB2-D6C6-C11A-9684-E0D186D2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w_temporal = np.exp(-np.abs(dt_days) / tau_days)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/>
              <a:t>With tau_days = 24 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2620-E3C9-45D4-7282-FFA3BD53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1067"/>
            <a:ext cx="6903720" cy="53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03609-CA32-38E5-BD26-73EA9CA7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This is repeated for all available tracks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975D-F18F-D970-4DB6-DD1F4BC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351DF-1903-AE97-6FA4-90A5777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23702"/>
            <a:ext cx="3584448" cy="2804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5F343-0732-9456-E1B5-8012CCD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46105"/>
            <a:ext cx="3584448" cy="276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6E11-21C9-57F8-B157-C62BF149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46105"/>
            <a:ext cx="3584448" cy="27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2B30A-BEF1-682D-1EED-976F3E47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6DB7F-4E9B-FF9E-C456-E75AC1D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convert this mean change to a probability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2E44-4E5D-F7DA-65B9-607B8186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prob = scipy.expit(diff - threshold_db)*logistic_slope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We show the probability to backscatter change to the 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EECF-A678-10D0-C8DD-1C1B5FF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662201"/>
            <a:ext cx="3248351" cy="26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AF4A8-54F8-E591-C907-C63B68FD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62202"/>
            <a:ext cx="3248352" cy="263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18CF-76FC-96FB-D5B0-7922050C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466153"/>
            <a:ext cx="3248352" cy="263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E7238-136D-B1B1-A9F8-EA20044C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54535"/>
            <a:ext cx="3248352" cy="2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68DB7-A0FC-7290-8908-95B4F90B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These are then combined using the inverse of local resolution of each pixel to weight the relative tracks.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01D4-3AFF-9560-0A10-298A79A7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So lower local resolution == less weight for final probability</a:t>
            </a:r>
          </a:p>
          <a:p>
            <a:r>
              <a:rPr lang="en-US" sz="1800" dirty="0"/>
              <a:t>We also use a relative weighting of VV vs VH (1.0 vs 0.8)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222B8-0EFB-F14D-878B-9B6F8E49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14741"/>
            <a:ext cx="3584448" cy="282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40735-187C-057B-A504-F80F8A0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14741"/>
            <a:ext cx="3584448" cy="282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A928-8E27-85C1-CF91-3738C73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14741"/>
            <a:ext cx="3584448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D205-A8F4-DDFF-162A-3439BB0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probabilities from multiple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31A6-F006-ABA6-9975-A180BC7F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1449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dirty="0"/>
              <a:t>Log-odds combination</a:t>
            </a:r>
          </a:p>
          <a:p>
            <a:pPr marL="0" indent="0">
              <a:buNone/>
            </a:pPr>
            <a:r>
              <a:rPr lang="en-US" dirty="0" err="1"/>
              <a:t>log_odds</a:t>
            </a:r>
            <a:r>
              <a:rPr lang="en-US" dirty="0"/>
              <a:t> = 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probs_safe</a:t>
            </a:r>
            <a:r>
              <a:rPr lang="en-US" dirty="0"/>
              <a:t> / (1 - </a:t>
            </a:r>
            <a:r>
              <a:rPr lang="en-US" dirty="0" err="1"/>
              <a:t>probs_safe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# Weighted average in log-odds space</a:t>
            </a:r>
          </a:p>
          <a:p>
            <a:pPr marL="0" indent="0">
              <a:buNone/>
            </a:pPr>
            <a:r>
              <a:rPr lang="en-US" dirty="0" err="1"/>
              <a:t>log_odds_combined</a:t>
            </a:r>
            <a:r>
              <a:rPr lang="en-US" dirty="0"/>
              <a:t> = (</a:t>
            </a:r>
            <a:r>
              <a:rPr lang="en-US" dirty="0" err="1"/>
              <a:t>log_odds</a:t>
            </a:r>
            <a:r>
              <a:rPr lang="en-US" dirty="0"/>
              <a:t> * weights).sum(dim=dim)</a:t>
            </a:r>
          </a:p>
          <a:p>
            <a:pPr marL="0" indent="0">
              <a:buNone/>
            </a:pPr>
            <a:r>
              <a:rPr lang="en-US" dirty="0"/>
              <a:t># Convert back to probability</a:t>
            </a:r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1 / (1 + </a:t>
            </a:r>
            <a:r>
              <a:rPr lang="en-US" dirty="0" err="1"/>
              <a:t>np.exp</a:t>
            </a:r>
            <a:r>
              <a:rPr lang="en-US" dirty="0"/>
              <a:t>(-</a:t>
            </a:r>
            <a:r>
              <a:rPr lang="en-US" dirty="0" err="1"/>
              <a:t>log_odds_combined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Boosting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probs_filtered</a:t>
            </a:r>
            <a:r>
              <a:rPr lang="en-US" dirty="0"/>
              <a:t> = </a:t>
            </a:r>
            <a:r>
              <a:rPr lang="en-US" dirty="0" err="1"/>
              <a:t>probs.where</a:t>
            </a:r>
            <a:r>
              <a:rPr lang="en-US" dirty="0"/>
              <a:t>(probs &gt;= </a:t>
            </a:r>
            <a:r>
              <a:rPr lang="en-US" dirty="0" err="1"/>
              <a:t>min_prob_threshold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Count valid sources (how many detect something)</a:t>
            </a:r>
          </a:p>
          <a:p>
            <a:pPr marL="0" indent="0">
              <a:buNone/>
            </a:pPr>
            <a:r>
              <a:rPr lang="en-US" dirty="0" err="1"/>
              <a:t>n_valid</a:t>
            </a:r>
            <a:r>
              <a:rPr lang="en-US" dirty="0"/>
              <a:t> = </a:t>
            </a:r>
            <a:r>
              <a:rPr lang="en-US" dirty="0" err="1"/>
              <a:t>probs_filtered.notnull</a:t>
            </a:r>
            <a:r>
              <a:rPr lang="en-US" dirty="0"/>
              <a:t>().sum(dim=dim)</a:t>
            </a:r>
          </a:p>
          <a:p>
            <a:pPr marL="0" indent="0">
              <a:buNone/>
            </a:pPr>
            <a:r>
              <a:rPr lang="en-US" dirty="0" err="1"/>
              <a:t>n_total</a:t>
            </a:r>
            <a:r>
              <a:rPr lang="en-US" dirty="0"/>
              <a:t> = </a:t>
            </a:r>
            <a:r>
              <a:rPr lang="en-US" dirty="0" err="1"/>
              <a:t>probs.sizes</a:t>
            </a:r>
            <a:r>
              <a:rPr lang="en-US" dirty="0"/>
              <a:t>[dim]</a:t>
            </a:r>
          </a:p>
          <a:p>
            <a:pPr marL="0" indent="0">
              <a:buNone/>
            </a:pPr>
            <a:r>
              <a:rPr lang="en-US" dirty="0"/>
              <a:t># Agreement: fraction showing detection</a:t>
            </a:r>
          </a:p>
          <a:p>
            <a:pPr marL="0" indent="0">
              <a:buNone/>
            </a:pPr>
            <a:r>
              <a:rPr lang="en-US" dirty="0"/>
              <a:t>agreement = </a:t>
            </a:r>
            <a:r>
              <a:rPr lang="en-US" dirty="0" err="1"/>
              <a:t>n_valid</a:t>
            </a:r>
            <a:r>
              <a:rPr lang="en-US" dirty="0"/>
              <a:t> / </a:t>
            </a:r>
            <a:r>
              <a:rPr lang="en-US" dirty="0" err="1"/>
              <a:t>n_total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# Boost formula: </a:t>
            </a:r>
            <a:r>
              <a:rPr lang="en-US" dirty="0" err="1"/>
              <a:t>p_final</a:t>
            </a:r>
            <a:r>
              <a:rPr lang="en-US" dirty="0"/>
              <a:t> = </a:t>
            </a:r>
            <a:r>
              <a:rPr lang="en-US" dirty="0" err="1"/>
              <a:t>p_mean</a:t>
            </a:r>
            <a:r>
              <a:rPr lang="en-US" dirty="0"/>
              <a:t> + (1 - </a:t>
            </a:r>
            <a:r>
              <a:rPr lang="en-US" dirty="0" err="1"/>
              <a:t>p_mean</a:t>
            </a:r>
            <a:r>
              <a:rPr lang="en-US" dirty="0"/>
              <a:t>) × agreement² × strength</a:t>
            </a:r>
          </a:p>
          <a:p>
            <a:pPr marL="0" indent="0">
              <a:buNone/>
            </a:pPr>
            <a:r>
              <a:rPr lang="en-US" dirty="0"/>
              <a:t>boost = (1 - </a:t>
            </a:r>
            <a:r>
              <a:rPr lang="en-US" dirty="0" err="1"/>
              <a:t>p_combined</a:t>
            </a:r>
            <a:r>
              <a:rPr lang="en-US" dirty="0"/>
              <a:t>) * (agreement ** 2) * </a:t>
            </a:r>
            <a:r>
              <a:rPr lang="en-US" dirty="0" err="1"/>
              <a:t>agreement_strength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p_combined</a:t>
            </a:r>
            <a:r>
              <a:rPr lang="en-US" dirty="0"/>
              <a:t> = </a:t>
            </a:r>
            <a:r>
              <a:rPr lang="en-US" dirty="0" err="1"/>
              <a:t>p_combined</a:t>
            </a:r>
            <a:r>
              <a:rPr lang="en-US" dirty="0"/>
              <a:t> + boost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384EA-86E3-D096-033B-9B70A74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3" y="1462088"/>
            <a:ext cx="6272892" cy="4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755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Sarvalanche -S1 Avalanche Detection Pipeline</vt:lpstr>
      <vt:lpstr>What is sarvalanche</vt:lpstr>
      <vt:lpstr>Example</vt:lpstr>
      <vt:lpstr>We start with dB of backscatter change over specific date (2020-03-31) from each track from all possible pairs (within a few months)</vt:lpstr>
      <vt:lpstr>These are weighted by temporal distance between each pair to generate a track based mean change that weights closer pairs more</vt:lpstr>
      <vt:lpstr>This is repeated for all available tracks</vt:lpstr>
      <vt:lpstr>We convert this mean change to a probability </vt:lpstr>
      <vt:lpstr>These are then combined using the inverse of local resolution of each pixel to weight the relative tracks.</vt:lpstr>
      <vt:lpstr>Combining probabilities from multiple tracks</vt:lpstr>
      <vt:lpstr>This is then combined (geometric mean this time) with non-SAR probabilities</vt:lpstr>
      <vt:lpstr>We just multiple pooled non-SAR probabilities * SAR probability.</vt:lpstr>
      <vt:lpstr>Last step: Use dense conditional random fields to give weight to pixels near other debris pixels and remove sharp changes in debris/background</vt:lpstr>
      <vt:lpstr>Re-run again on Jan 31st, 2020 for an example of minimal avalanches</vt:lpstr>
      <vt:lpstr>Re-run again on Jan 31st, 2020 for an example of minimal avalanches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Hoppinen</dc:creator>
  <cp:lastModifiedBy>Zachary Hoppinen</cp:lastModifiedBy>
  <cp:revision>6</cp:revision>
  <dcterms:created xsi:type="dcterms:W3CDTF">2026-02-11T19:21:49Z</dcterms:created>
  <dcterms:modified xsi:type="dcterms:W3CDTF">2026-02-11T21:47:12Z</dcterms:modified>
</cp:coreProperties>
</file>